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539" r:id="rId5"/>
  </p:sldIdLst>
  <p:sldSz cx="9144000" cy="6858000" type="screen4x3"/>
  <p:notesSz cx="6797675" cy="9926638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TT Joachim (COMM)" initials="OJ" lastIdx="20" clrIdx="0"/>
  <p:cmAuthor id="2" name="Microsoft Office User" initials="Office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E7F0"/>
    <a:srgbClr val="002060"/>
    <a:srgbClr val="5290C7"/>
    <a:srgbClr val="477BB9"/>
    <a:srgbClr val="7F7F7F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244AAC8-699A-42CE-A219-50806023C0C6}" v="1" dt="2024-06-05T11:29:07.91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07" autoAdjust="0"/>
    <p:restoredTop sz="90470" autoAdjust="0"/>
  </p:normalViewPr>
  <p:slideViewPr>
    <p:cSldViewPr snapToGrid="0">
      <p:cViewPr varScale="1">
        <p:scale>
          <a:sx n="96" d="100"/>
          <a:sy n="96" d="100"/>
        </p:scale>
        <p:origin x="1926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eronika Weber" userId="1a4d5ce5-390d-4365-a597-1d895f1c0f5f" providerId="ADAL" clId="{A244AAC8-699A-42CE-A219-50806023C0C6}"/>
    <pc:docChg chg="delSld modSld">
      <pc:chgData name="Veronika Weber" userId="1a4d5ce5-390d-4365-a597-1d895f1c0f5f" providerId="ADAL" clId="{A244AAC8-699A-42CE-A219-50806023C0C6}" dt="2024-06-05T11:34:38.923" v="28" actId="20577"/>
      <pc:docMkLst>
        <pc:docMk/>
      </pc:docMkLst>
      <pc:sldChg chg="del">
        <pc:chgData name="Veronika Weber" userId="1a4d5ce5-390d-4365-a597-1d895f1c0f5f" providerId="ADAL" clId="{A244AAC8-699A-42CE-A219-50806023C0C6}" dt="2024-06-05T11:29:04.370" v="20" actId="47"/>
        <pc:sldMkLst>
          <pc:docMk/>
          <pc:sldMk cId="1615539474" sldId="256"/>
        </pc:sldMkLst>
      </pc:sldChg>
      <pc:sldChg chg="delSp modSp mod">
        <pc:chgData name="Veronika Weber" userId="1a4d5ce5-390d-4365-a597-1d895f1c0f5f" providerId="ADAL" clId="{A244AAC8-699A-42CE-A219-50806023C0C6}" dt="2024-06-05T11:34:38.923" v="28" actId="20577"/>
        <pc:sldMkLst>
          <pc:docMk/>
          <pc:sldMk cId="3937535771" sldId="539"/>
        </pc:sldMkLst>
        <pc:spChg chg="mod">
          <ac:chgData name="Veronika Weber" userId="1a4d5ce5-390d-4365-a597-1d895f1c0f5f" providerId="ADAL" clId="{A244AAC8-699A-42CE-A219-50806023C0C6}" dt="2024-06-05T11:34:38.923" v="28" actId="20577"/>
          <ac:spMkLst>
            <pc:docMk/>
            <pc:sldMk cId="3937535771" sldId="539"/>
            <ac:spMk id="3" creationId="{E2CFB36E-EC3C-7D02-BF27-A48C36A89BBA}"/>
          </ac:spMkLst>
        </pc:spChg>
        <pc:spChg chg="del">
          <ac:chgData name="Veronika Weber" userId="1a4d5ce5-390d-4365-a597-1d895f1c0f5f" providerId="ADAL" clId="{A244AAC8-699A-42CE-A219-50806023C0C6}" dt="2024-06-05T11:29:07.912" v="24" actId="478"/>
          <ac:spMkLst>
            <pc:docMk/>
            <pc:sldMk cId="3937535771" sldId="539"/>
            <ac:spMk id="4" creationId="{CC93B53A-B50A-8C83-1C6F-DE74AEC445A0}"/>
          </ac:spMkLst>
        </pc:spChg>
      </pc:sldChg>
      <pc:sldChg chg="del">
        <pc:chgData name="Veronika Weber" userId="1a4d5ce5-390d-4365-a597-1d895f1c0f5f" providerId="ADAL" clId="{A244AAC8-699A-42CE-A219-50806023C0C6}" dt="2024-06-05T11:29:05.250" v="21" actId="47"/>
        <pc:sldMkLst>
          <pc:docMk/>
          <pc:sldMk cId="2616308938" sldId="540"/>
        </pc:sldMkLst>
      </pc:sldChg>
      <pc:sldChg chg="del">
        <pc:chgData name="Veronika Weber" userId="1a4d5ce5-390d-4365-a597-1d895f1c0f5f" providerId="ADAL" clId="{A244AAC8-699A-42CE-A219-50806023C0C6}" dt="2024-06-05T11:29:05.438" v="22" actId="47"/>
        <pc:sldMkLst>
          <pc:docMk/>
          <pc:sldMk cId="2155493901" sldId="541"/>
        </pc:sldMkLst>
      </pc:sldChg>
      <pc:sldChg chg="del">
        <pc:chgData name="Veronika Weber" userId="1a4d5ce5-390d-4365-a597-1d895f1c0f5f" providerId="ADAL" clId="{A244AAC8-699A-42CE-A219-50806023C0C6}" dt="2024-06-05T11:29:05.940" v="23" actId="47"/>
        <pc:sldMkLst>
          <pc:docMk/>
          <pc:sldMk cId="2746281242" sldId="542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65F212-DD66-4B09-BF33-3DD08E4969C3}" type="datetimeFigureOut">
              <a:rPr lang="nl-BE" smtClean="0"/>
              <a:t>5/06/2024</a:t>
            </a:fld>
            <a:endParaRPr lang="nl-B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19A09B-7513-487A-A048-AF03CA0E6C02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97690450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80D571-CC3B-4215-B801-6F84DBFB48CB}" type="datetimeFigureOut">
              <a:rPr lang="nl-BE" smtClean="0"/>
              <a:t>5/06/2024</a:t>
            </a:fld>
            <a:endParaRPr lang="nl-B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nl-B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C8BCEC-A323-4E79-8657-893BC8DE9FDA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12314914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nl-B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  <a:endParaRPr lang="nl-BE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67544" y="6382512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7B81A6"/>
                </a:solidFill>
                <a:latin typeface="Century Gothic" panose="020B0502020202020204" pitchFamily="34" charset="0"/>
                <a:ea typeface="ＭＳ Ｐゴシック" charset="-128"/>
              </a:defRPr>
            </a:lvl1pPr>
          </a:lstStyle>
          <a:p>
            <a:pPr>
              <a:defRPr/>
            </a:pPr>
            <a:r>
              <a:rPr lang="de-DE"/>
              <a:t>Seite </a:t>
            </a:r>
            <a:fld id="{E55D8CF8-FB76-432B-BB15-160B0E4588FB}" type="slidenum">
              <a:rPr lang="de-DE" smtClean="0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5530354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nl-B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nl-B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nl-B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B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228632B-F461-41F9-B1E7-9C4DCDC9263A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502522878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nl-B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nl-B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nl-B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B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228632B-F461-41F9-B1E7-9C4DCDC9263A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368805501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3568" y="274638"/>
            <a:ext cx="5760640" cy="490066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r>
              <a:rPr lang="de-DE"/>
              <a:t>Titelmasterformat durch Klicken bearbeiten</a:t>
            </a:r>
            <a:endParaRPr lang="nl-B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nl-BE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67544" y="6382512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7B81A6"/>
                </a:solidFill>
                <a:latin typeface="Century Gothic" panose="020B0502020202020204" pitchFamily="34" charset="0"/>
                <a:ea typeface="ＭＳ Ｐゴシック" charset="-128"/>
              </a:defRPr>
            </a:lvl1pPr>
          </a:lstStyle>
          <a:p>
            <a:pPr>
              <a:defRPr/>
            </a:pPr>
            <a:r>
              <a:rPr lang="de-DE"/>
              <a:t>Seite </a:t>
            </a:r>
            <a:fld id="{E55D8CF8-FB76-432B-BB15-160B0E4588FB}" type="slidenum">
              <a:rPr lang="de-DE" smtClean="0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5348836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nl-B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nl-B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B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228632B-F461-41F9-B1E7-9C4DCDC9263A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173392719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nl-B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nl-B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nl-B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nl-B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B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228632B-F461-41F9-B1E7-9C4DCDC9263A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546654574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nl-B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nl-B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nl-B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nl-B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B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228632B-F461-41F9-B1E7-9C4DCDC9263A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307860476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nl-B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nl-B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B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228632B-F461-41F9-B1E7-9C4DCDC9263A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463863198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nl-B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B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228632B-F461-41F9-B1E7-9C4DCDC9263A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350672157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nl-B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nl-B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nl-B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B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228632B-F461-41F9-B1E7-9C4DCDC9263A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196763473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nl-B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nl-B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B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228632B-F461-41F9-B1E7-9C4DCDC9263A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795843170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8947"/>
          <a:stretch/>
        </p:blipFill>
        <p:spPr>
          <a:xfrm>
            <a:off x="0" y="-27384"/>
            <a:ext cx="6497053" cy="1104566"/>
          </a:xfrm>
          <a:prstGeom prst="rect">
            <a:avLst/>
          </a:prstGeom>
        </p:spPr>
      </p:pic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83568" y="274638"/>
            <a:ext cx="576064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nl-B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07524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nl-BE"/>
          </a:p>
        </p:txBody>
      </p:sp>
      <p:sp>
        <p:nvSpPr>
          <p:cNvPr id="8" name="Fußzeilenplatzhalter 4"/>
          <p:cNvSpPr txBox="1">
            <a:spLocks/>
          </p:cNvSpPr>
          <p:nvPr userDrawn="1"/>
        </p:nvSpPr>
        <p:spPr>
          <a:xfrm>
            <a:off x="3239852" y="6382512"/>
            <a:ext cx="2664296" cy="457200"/>
          </a:xfrm>
          <a:prstGeom prst="rect">
            <a:avLst/>
          </a:prstGeom>
        </p:spPr>
        <p:txBody>
          <a:bodyPr/>
          <a:lstStyle>
            <a:defPPr>
              <a:defRPr lang="nl-B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nl-BE" sz="1050" kern="1200">
                <a:solidFill>
                  <a:srgbClr val="7B81A6"/>
                </a:solidFill>
                <a:latin typeface="Century Gothic" panose="020B0502020202020204" pitchFamily="34" charset="0"/>
                <a:ea typeface="ＭＳ Ｐゴシック" charset="-128"/>
                <a:cs typeface="+mn-cs"/>
              </a:rPr>
              <a:t>Internationale Deutsche Schule Brüssel</a:t>
            </a:r>
          </a:p>
        </p:txBody>
      </p:sp>
      <p:pic>
        <p:nvPicPr>
          <p:cNvPr id="9" name="Picture 12" descr="iDSB logo 2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3988" y="6382512"/>
            <a:ext cx="396280" cy="396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67544" y="6382512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7B81A6"/>
                </a:solidFill>
                <a:latin typeface="Century Gothic" panose="020B0502020202020204" pitchFamily="34" charset="0"/>
                <a:ea typeface="ＭＳ Ｐゴシック" charset="-128"/>
              </a:defRPr>
            </a:lvl1pPr>
          </a:lstStyle>
          <a:p>
            <a:pPr>
              <a:defRPr/>
            </a:pPr>
            <a:r>
              <a:rPr lang="de-DE"/>
              <a:t>Seite </a:t>
            </a:r>
            <a:fld id="{E55D8CF8-FB76-432B-BB15-160B0E4588FB}" type="slidenum">
              <a:rPr lang="de-DE" smtClean="0"/>
              <a:pPr>
                <a:defRPr/>
              </a:pPr>
              <a:t>‹Nr.›</a:t>
            </a:fld>
            <a:endParaRPr lang="de-DE"/>
          </a:p>
        </p:txBody>
      </p:sp>
      <p:pic>
        <p:nvPicPr>
          <p:cNvPr id="11" name="Grafik 6"/>
          <p:cNvPicPr>
            <a:picLocks noChangeAspect="1"/>
          </p:cNvPicPr>
          <p:nvPr userDrawn="1"/>
        </p:nvPicPr>
        <p:blipFill rotWithShape="1"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40" t="164" r="29797" b="-164"/>
          <a:stretch/>
        </p:blipFill>
        <p:spPr>
          <a:xfrm>
            <a:off x="5935579" y="-27384"/>
            <a:ext cx="3208421" cy="1104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1829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ipe/>
  </p:transition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chemeClr val="tx2">
              <a:lumMod val="75000"/>
            </a:schemeClr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2">
              <a:lumMod val="75000"/>
            </a:schemeClr>
          </a:solidFill>
          <a:latin typeface="Century Gothic" panose="020B0502020202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2">
              <a:lumMod val="75000"/>
            </a:schemeClr>
          </a:solidFill>
          <a:latin typeface="Century Gothic" panose="020B0502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2">
              <a:lumMod val="75000"/>
            </a:schemeClr>
          </a:solidFill>
          <a:latin typeface="Century Gothic" panose="020B0502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2">
              <a:lumMod val="75000"/>
            </a:schemeClr>
          </a:solidFill>
          <a:latin typeface="Century Gothic" panose="020B0502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2">
              <a:lumMod val="75000"/>
            </a:schemeClr>
          </a:solidFill>
          <a:latin typeface="Century Gothic" panose="020B0502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22BB52-FF84-4AB2-B74E-9D878F4CE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8" y="274638"/>
            <a:ext cx="8075240" cy="490066"/>
          </a:xfrm>
        </p:spPr>
        <p:txBody>
          <a:bodyPr/>
          <a:lstStyle/>
          <a:p>
            <a:pPr algn="ctr"/>
            <a:r>
              <a:rPr lang="de-DE" b="1" dirty="0"/>
              <a:t>Französisch-Intensivkurs August 2024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2CFB36E-EC3C-7D02-BF27-A48C36A89B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1470992"/>
            <a:ext cx="8075240" cy="465517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de-DE" sz="1400" dirty="0"/>
              <a:t>Wie schon seit mehreren Jahren, biete ich in der letzten Augustwoche an der iDSB :</a:t>
            </a:r>
          </a:p>
          <a:p>
            <a:pPr marL="0" indent="0">
              <a:buNone/>
            </a:pPr>
            <a:endParaRPr lang="de-DE" sz="1400" dirty="0"/>
          </a:p>
          <a:p>
            <a:pPr marL="0" indent="0">
              <a:buNone/>
            </a:pPr>
            <a:r>
              <a:rPr lang="de-DE" sz="1400" b="1" dirty="0"/>
              <a:t>VON Mittwoch</a:t>
            </a:r>
            <a:r>
              <a:rPr lang="de-DE" sz="1400" b="1"/>
              <a:t>, dem </a:t>
            </a:r>
            <a:r>
              <a:rPr lang="de-DE" sz="1400" b="1" dirty="0"/>
              <a:t>21.08.2024  BIS Dienstag</a:t>
            </a:r>
            <a:r>
              <a:rPr lang="de-DE" sz="1400" b="1"/>
              <a:t>, dem </a:t>
            </a:r>
            <a:r>
              <a:rPr lang="de-DE" sz="1400" b="1" dirty="0"/>
              <a:t>27.08.2024</a:t>
            </a:r>
          </a:p>
          <a:p>
            <a:pPr marL="0" indent="0">
              <a:buNone/>
            </a:pPr>
            <a:endParaRPr lang="de-DE" sz="1400" dirty="0"/>
          </a:p>
          <a:p>
            <a:pPr marL="0" indent="0">
              <a:buNone/>
            </a:pPr>
            <a:r>
              <a:rPr lang="de-DE" sz="1400" b="1" dirty="0"/>
              <a:t>einen freiwilligen Französischkurs an: 5 Tage </a:t>
            </a:r>
            <a:r>
              <a:rPr lang="de-DE" sz="1400" dirty="0"/>
              <a:t>mit </a:t>
            </a:r>
            <a:r>
              <a:rPr lang="de-DE" sz="1400" b="1" dirty="0"/>
              <a:t>jeweils 2 Stunden </a:t>
            </a:r>
            <a:r>
              <a:rPr lang="de-DE" sz="1400" dirty="0"/>
              <a:t>(2 Stunden à 60 min)</a:t>
            </a:r>
          </a:p>
          <a:p>
            <a:pPr marL="0" indent="0">
              <a:buNone/>
            </a:pPr>
            <a:r>
              <a:rPr lang="de-DE" sz="1400" dirty="0"/>
              <a:t>und verschiedenen Niveaus. (Kleine Gruppe mit </a:t>
            </a:r>
            <a:r>
              <a:rPr lang="de-DE" sz="1400" b="1" dirty="0"/>
              <a:t>max. 8 Schüler*innen</a:t>
            </a:r>
            <a:r>
              <a:rPr lang="de-DE" sz="1400" dirty="0"/>
              <a:t>) </a:t>
            </a:r>
          </a:p>
          <a:p>
            <a:pPr marL="0" indent="0">
              <a:buNone/>
            </a:pPr>
            <a:r>
              <a:rPr lang="de-DE" sz="1400" dirty="0"/>
              <a:t>Der Preis hängt von der Anzahl der teilnehmenden Schüler*innen ab:</a:t>
            </a:r>
          </a:p>
          <a:p>
            <a:pPr marL="0" indent="0">
              <a:buNone/>
            </a:pPr>
            <a:endParaRPr lang="de-DE" sz="1200" dirty="0"/>
          </a:p>
          <a:p>
            <a:pPr>
              <a:buFont typeface="Wingdings" panose="05000000000000000000" pitchFamily="2" charset="2"/>
              <a:buChar char="Ø"/>
            </a:pPr>
            <a:r>
              <a:rPr lang="de-DE" sz="1300" dirty="0"/>
              <a:t>Grammatik und Konversation Wiederholung </a:t>
            </a:r>
            <a:r>
              <a:rPr lang="de-DE" sz="1300" b="1" dirty="0" err="1"/>
              <a:t>Découvertes</a:t>
            </a:r>
            <a:r>
              <a:rPr lang="de-DE" sz="1300" b="1" dirty="0"/>
              <a:t> 1 (5. Klasse)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DE" sz="1300" dirty="0"/>
              <a:t>Von 8.00 Uhr bis 10.00 Uhr</a:t>
            </a:r>
          </a:p>
          <a:p>
            <a:pPr>
              <a:buFont typeface="Wingdings" panose="05000000000000000000" pitchFamily="2" charset="2"/>
              <a:buChar char="Ø"/>
            </a:pPr>
            <a:endParaRPr lang="de-DE" sz="1300" dirty="0"/>
          </a:p>
          <a:p>
            <a:pPr>
              <a:buFont typeface="Wingdings" panose="05000000000000000000" pitchFamily="2" charset="2"/>
              <a:buChar char="Ø"/>
            </a:pPr>
            <a:r>
              <a:rPr lang="de-DE" sz="1300" dirty="0"/>
              <a:t>Grammatik und Konversation Wiederholung </a:t>
            </a:r>
            <a:r>
              <a:rPr lang="de-DE" sz="1300" b="1" dirty="0" err="1"/>
              <a:t>Découvertes</a:t>
            </a:r>
            <a:r>
              <a:rPr lang="de-DE" sz="1300" b="1" dirty="0"/>
              <a:t> Junior 2 (6. Klasse)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DE" sz="1300" dirty="0"/>
              <a:t>Von 10.00 Uhr bis 12.00 Uhr</a:t>
            </a:r>
          </a:p>
          <a:p>
            <a:pPr>
              <a:buFont typeface="Wingdings" panose="05000000000000000000" pitchFamily="2" charset="2"/>
              <a:buChar char="Ø"/>
            </a:pPr>
            <a:endParaRPr lang="de-DE" sz="1300" dirty="0"/>
          </a:p>
          <a:p>
            <a:pPr>
              <a:buFont typeface="Wingdings" panose="05000000000000000000" pitchFamily="2" charset="2"/>
              <a:buChar char="Ø"/>
            </a:pPr>
            <a:r>
              <a:rPr lang="de-DE" sz="1300" dirty="0"/>
              <a:t>Grammatik und Konversation Wiederholung Buch </a:t>
            </a:r>
            <a:r>
              <a:rPr lang="de-DE" sz="1300" b="1" dirty="0" err="1"/>
              <a:t>Découvertes</a:t>
            </a:r>
            <a:r>
              <a:rPr lang="de-DE" sz="1300" b="1" dirty="0"/>
              <a:t> 2 (7. Klasse)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DE" sz="1300" dirty="0"/>
              <a:t>Von 12.00 Uhr bis 14.00 Uhr</a:t>
            </a:r>
          </a:p>
          <a:p>
            <a:pPr>
              <a:buFont typeface="Wingdings" panose="05000000000000000000" pitchFamily="2" charset="2"/>
              <a:buChar char="Ø"/>
            </a:pPr>
            <a:endParaRPr lang="de-DE" sz="1300" dirty="0"/>
          </a:p>
          <a:p>
            <a:pPr>
              <a:buFont typeface="Wingdings" panose="05000000000000000000" pitchFamily="2" charset="2"/>
              <a:buChar char="Ø"/>
            </a:pPr>
            <a:r>
              <a:rPr lang="de-DE" sz="1300" dirty="0"/>
              <a:t>Grammatik und Konversation Wiederholung Buch </a:t>
            </a:r>
            <a:r>
              <a:rPr lang="de-DE" sz="1300" b="1" dirty="0" err="1"/>
              <a:t>Découvertes</a:t>
            </a:r>
            <a:r>
              <a:rPr lang="de-DE" sz="1300" b="1" dirty="0"/>
              <a:t> 3 (8. Klasse</a:t>
            </a:r>
            <a:r>
              <a:rPr lang="de-DE" sz="1300" dirty="0"/>
              <a:t>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DE" sz="1300" dirty="0"/>
              <a:t>Von 14.30 Uhr bis 16.30 Uhr</a:t>
            </a:r>
          </a:p>
          <a:p>
            <a:pPr>
              <a:buFont typeface="Wingdings" panose="05000000000000000000" pitchFamily="2" charset="2"/>
              <a:buChar char="Ø"/>
            </a:pPr>
            <a:endParaRPr lang="de-DE" sz="1300" dirty="0"/>
          </a:p>
          <a:p>
            <a:pPr>
              <a:buFont typeface="Wingdings" panose="05000000000000000000" pitchFamily="2" charset="2"/>
              <a:buChar char="Ø"/>
            </a:pPr>
            <a:r>
              <a:rPr lang="de-DE" sz="1300" dirty="0"/>
              <a:t>„Table de </a:t>
            </a:r>
            <a:r>
              <a:rPr lang="de-DE" sz="1300" dirty="0" err="1"/>
              <a:t>conversation</a:t>
            </a:r>
            <a:r>
              <a:rPr lang="de-DE" sz="1300" dirty="0"/>
              <a:t>“ und Grammatik „à la carte“ </a:t>
            </a:r>
            <a:r>
              <a:rPr lang="de-DE" sz="1300" b="1" dirty="0"/>
              <a:t>(9. 10. 11. Klasse)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DE" sz="1300" dirty="0"/>
              <a:t>Von 16.30 Uhr bis 18.30 Uhr</a:t>
            </a:r>
          </a:p>
          <a:p>
            <a:pPr marL="0" indent="0">
              <a:buNone/>
            </a:pPr>
            <a:endParaRPr lang="de-DE" sz="1200" dirty="0"/>
          </a:p>
          <a:p>
            <a:pPr marL="0" indent="0">
              <a:buNone/>
            </a:pPr>
            <a:r>
              <a:rPr lang="de-DE" sz="1500" b="1" dirty="0"/>
              <a:t>INFOS UND ANMELDUNG</a:t>
            </a:r>
            <a:r>
              <a:rPr lang="de-DE" sz="1500" dirty="0"/>
              <a:t>: CHRISTINE SEHA - +32/479 543 561 – christine.seha@idsb.eu</a:t>
            </a:r>
          </a:p>
          <a:p>
            <a:pPr marL="0" indent="0">
              <a:buNone/>
            </a:pPr>
            <a:endParaRPr lang="de-DE" sz="1200" dirty="0"/>
          </a:p>
        </p:txBody>
      </p:sp>
      <p:pic>
        <p:nvPicPr>
          <p:cNvPr id="1032" name="Picture 8" descr="Französische Flagge - Kostenloses Bild auf Pixabay - Pixabay">
            <a:extLst>
              <a:ext uri="{FF2B5EF4-FFF2-40B4-BE49-F238E27FC236}">
                <a16:creationId xmlns:a16="http://schemas.microsoft.com/office/drawing/2014/main" id="{EE25B2B2-939B-50F7-DE34-07CF47B22A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64220">
            <a:off x="7605869" y="463828"/>
            <a:ext cx="1311965" cy="874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7535771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2426384-322e-4094-874f-4ce4dbc58dfb" xsi:nil="true"/>
    <lcf76f155ced4ddcb4097134ff3c332f xmlns="f8a99da4-34e3-4baa-b584-00b53e94a6b5">
      <Terms xmlns="http://schemas.microsoft.com/office/infopath/2007/PartnerControls"/>
    </lcf76f155ced4ddcb4097134ff3c332f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06B7F189298234191758625DE08A31A" ma:contentTypeVersion="19" ma:contentTypeDescription="Create a new document." ma:contentTypeScope="" ma:versionID="cbaa10bd8b6657adfe0dfc8835bd91f9">
  <xsd:schema xmlns:xsd="http://www.w3.org/2001/XMLSchema" xmlns:xs="http://www.w3.org/2001/XMLSchema" xmlns:p="http://schemas.microsoft.com/office/2006/metadata/properties" xmlns:ns1="http://schemas.microsoft.com/sharepoint/v3" xmlns:ns2="f8a99da4-34e3-4baa-b584-00b53e94a6b5" xmlns:ns3="72426384-322e-4094-874f-4ce4dbc58dfb" targetNamespace="http://schemas.microsoft.com/office/2006/metadata/properties" ma:root="true" ma:fieldsID="3a7f5a18ef7beb3b1cef576e9fc6e8a4" ns1:_="" ns2:_="" ns3:_="">
    <xsd:import namespace="http://schemas.microsoft.com/sharepoint/v3"/>
    <xsd:import namespace="f8a99da4-34e3-4baa-b584-00b53e94a6b5"/>
    <xsd:import namespace="72426384-322e-4094-874f-4ce4dbc58df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1:_ip_UnifiedCompliancePolicyProperties" minOccurs="0"/>
                <xsd:element ref="ns1:_ip_UnifiedCompliancePolicyUIAction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4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5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8a99da4-34e3-4baa-b584-00b53e94a6b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217bb42f-9608-45fc-8562-73513e740d2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2426384-322e-4094-874f-4ce4dbc58df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5ec1af46-ba90-4d8b-8621-d3743850b20a}" ma:internalName="TaxCatchAll" ma:showField="CatchAllData" ma:web="72426384-322e-4094-874f-4ce4dbc58df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AF657EA-14F0-46BC-8D29-1B32C286AAB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FF9F2AE-B087-45AB-AA30-BD3768D2D04E}">
  <ds:schemaRefs>
    <ds:schemaRef ds:uri="72426384-322e-4094-874f-4ce4dbc58dfb"/>
    <ds:schemaRef ds:uri="f8a99da4-34e3-4baa-b584-00b53e94a6b5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23E5AB6B-FE3C-4FEF-8947-923DB37EF361}">
  <ds:schemaRefs>
    <ds:schemaRef ds:uri="72426384-322e-4094-874f-4ce4dbc58dfb"/>
    <ds:schemaRef ds:uri="f8a99da4-34e3-4baa-b584-00b53e94a6b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192</Words>
  <Application>Microsoft Office PowerPoint</Application>
  <PresentationFormat>Bildschirmpräsentation (4:3)</PresentationFormat>
  <Paragraphs>25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7" baseType="lpstr">
      <vt:lpstr>Arial</vt:lpstr>
      <vt:lpstr>Calibri</vt:lpstr>
      <vt:lpstr>Century Gothic</vt:lpstr>
      <vt:lpstr>Courier New</vt:lpstr>
      <vt:lpstr>Wingdings</vt:lpstr>
      <vt:lpstr>Larissa</vt:lpstr>
      <vt:lpstr>Französisch-Intensivkurs August 2024</vt:lpstr>
    </vt:vector>
  </TitlesOfParts>
  <Company>DSB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Vivien.Pfoertner</dc:creator>
  <cp:lastModifiedBy>Veronika Weber</cp:lastModifiedBy>
  <cp:revision>3</cp:revision>
  <cp:lastPrinted>2022-01-18T08:07:04Z</cp:lastPrinted>
  <dcterms:created xsi:type="dcterms:W3CDTF">2015-11-17T09:09:03Z</dcterms:created>
  <dcterms:modified xsi:type="dcterms:W3CDTF">2024-06-05T11:34:39Z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0x010100906B7F189298234191758625DE08A31A</vt:lpwstr>
  </property>
  <property fmtid="{D5CDD505-2E9C-101B-9397-08002B2CF9AE}" pid="3" name="Order">
    <vt:r8>5109900</vt:r8>
  </property>
  <property fmtid="{D5CDD505-2E9C-101B-9397-08002B2CF9AE}" pid="4" name="MediaServiceImageTags">
    <vt:lpwstr/>
  </property>
</Properties>
</file>